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sldIdLst>
    <p:sldId id="274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64" r:id="rId1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4434" autoAdjust="0"/>
  </p:normalViewPr>
  <p:slideViewPr>
    <p:cSldViewPr>
      <p:cViewPr varScale="1">
        <p:scale>
          <a:sx n="65" d="100"/>
          <a:sy n="65" d="100"/>
        </p:scale>
        <p:origin x="-141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FC9793-4EE4-4FC3-9F60-B88DABCC10B6}" type="datetimeFigureOut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C980F-5506-4F22-8AE4-AA80006F0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52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CC980F-5506-4F22-8AE4-AA80006F0490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8832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82B6-DD85-482E-AFFE-393EAA3AC71A}" type="datetime1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033512-F255-4321-A44A-0C017D458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715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F443-0454-4D9C-BB9C-36DFEB9358E4}" type="datetime1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12E7-C5D8-4AC3-8524-F2BCCF613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022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64EE-CC42-47BD-9CF1-EC1A1ADEB379}" type="datetime1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5108A-95FA-42E5-BBAE-A9C7D3BD9D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745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748F-55A6-48FB-9BEC-C8DCFF87E20C}" type="datetime1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9FA89-C94D-4424-9B0D-117354EEE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3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D2C9-BFBD-4347-A5A3-A07EA6E670E6}" type="datetime1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96CBC2-AB97-43CA-B4E7-90EAA8E96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4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D73-B51E-43B5-A03C-E35DF34587C8}" type="datetime1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31FC-EFBE-42B3-9361-1C0DE00A84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16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9913A-ADB9-4D3C-A7EB-D212CAD4F2B8}" type="datetime1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9308A5-7D33-4D91-937B-EDFCEF2C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79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2EFC-44BA-460E-A3ED-D3FA8D2A7A79}" type="datetime1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2360-52EA-410B-A1F6-6FDE0B274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21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A4CF-874C-41FD-B845-A5F60759EA89}" type="datetime1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7695E-819A-4D0F-AEEE-089A6F1AE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5ABA-60F4-4279-A745-73E74FC16E7D}" type="datetime1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B3804-1338-400C-9FF9-64A04D94A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272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84A3-749F-430D-B251-DE591CDCE2F1}" type="datetime1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0688-AD1E-4D5F-B45C-EDE12935A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53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292153-546F-461E-9839-A5A28B05F24E}" type="datetime1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BBBAA5DC-6846-4A66-AA01-F06D029F7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0" r:id="rId4"/>
    <p:sldLayoutId id="2147484066" r:id="rId5"/>
    <p:sldLayoutId id="2147484061" r:id="rId6"/>
    <p:sldLayoutId id="2147484067" r:id="rId7"/>
    <p:sldLayoutId id="2147484068" r:id="rId8"/>
    <p:sldLayoutId id="2147484069" r:id="rId9"/>
    <p:sldLayoutId id="2147484062" r:id="rId10"/>
    <p:sldLayoutId id="21474840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57166"/>
            <a:ext cx="8715436" cy="257176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800" b="1" dirty="0" smtClean="0">
                <a:solidFill>
                  <a:srgbClr val="7030A0"/>
                </a:solidFill>
              </a:rPr>
              <a:t>Тема:</a:t>
            </a:r>
            <a:br>
              <a:rPr lang="ru-RU" sz="3800" b="1" dirty="0" smtClean="0">
                <a:solidFill>
                  <a:srgbClr val="7030A0"/>
                </a:solidFill>
              </a:rPr>
            </a:br>
            <a:r>
              <a:rPr lang="ru-RU" sz="3800" b="1" dirty="0" smtClean="0">
                <a:solidFill>
                  <a:srgbClr val="7030A0"/>
                </a:solidFill>
              </a:rPr>
              <a:t>«цели и условия государственно-частного партнерства»</a:t>
            </a:r>
            <a:endParaRPr lang="ru-RU" sz="3800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1520" y="2492896"/>
            <a:ext cx="8458200" cy="2302719"/>
          </a:xfrm>
        </p:spPr>
        <p:txBody>
          <a:bodyPr>
            <a:noAutofit/>
          </a:bodyPr>
          <a:lstStyle/>
          <a:p>
            <a:pPr marL="514350" indent="-514350" algn="just">
              <a:buClrTx/>
              <a:buSzPct val="100000"/>
              <a:buFont typeface="+mj-lt"/>
              <a:buAutoNum type="arabicPeriod"/>
            </a:pPr>
            <a:r>
              <a:rPr lang="ru-RU" sz="3200" b="1" dirty="0" smtClean="0">
                <a:solidFill>
                  <a:schemeClr val="tx1"/>
                </a:solidFill>
              </a:rPr>
              <a:t>Цели </a:t>
            </a:r>
            <a:r>
              <a:rPr lang="ru-RU" sz="3200" b="1" dirty="0">
                <a:solidFill>
                  <a:schemeClr val="tx1"/>
                </a:solidFill>
              </a:rPr>
              <a:t>государственно-частного партнерства</a:t>
            </a:r>
          </a:p>
          <a:p>
            <a:pPr marL="514350" indent="-514350" algn="just">
              <a:buClrTx/>
              <a:buSzPct val="100000"/>
              <a:buFont typeface="+mj-lt"/>
              <a:buAutoNum type="arabicPeriod"/>
            </a:pPr>
            <a:r>
              <a:rPr lang="ru-RU" sz="3200" b="1" dirty="0">
                <a:solidFill>
                  <a:schemeClr val="tx1"/>
                </a:solidFill>
              </a:rPr>
              <a:t>Основные условия государственно-частного </a:t>
            </a:r>
            <a:r>
              <a:rPr lang="ru-RU" sz="3200" b="1" dirty="0" smtClean="0">
                <a:solidFill>
                  <a:schemeClr val="tx1"/>
                </a:solidFill>
              </a:rPr>
              <a:t>партнерства</a:t>
            </a:r>
            <a:endParaRPr lang="ru-RU" sz="3200" b="1" dirty="0">
              <a:solidFill>
                <a:schemeClr val="tx1"/>
              </a:solidFill>
            </a:endParaRPr>
          </a:p>
          <a:p>
            <a:pPr marL="514350" indent="-514350" algn="just">
              <a:buClrTx/>
              <a:buSzPct val="100000"/>
              <a:buFont typeface="+mj-lt"/>
              <a:buAutoNum type="arabicPeriod"/>
            </a:pP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-осуществление </a:t>
            </a:r>
            <a:r>
              <a:rPr lang="ru-RU" b="1" dirty="0">
                <a:solidFill>
                  <a:schemeClr val="tx1"/>
                </a:solidFill>
              </a:rPr>
              <a:t>определенной предпринимательской деятельности с вложением предпринимателем капитальных вложений;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осуществление </a:t>
            </a:r>
            <a:r>
              <a:rPr lang="ru-RU" b="1" dirty="0">
                <a:solidFill>
                  <a:schemeClr val="tx1"/>
                </a:solidFill>
              </a:rPr>
              <a:t>совместной работы;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изменение </a:t>
            </a:r>
            <a:r>
              <a:rPr lang="ru-RU" b="1" dirty="0">
                <a:solidFill>
                  <a:schemeClr val="tx1"/>
                </a:solidFill>
              </a:rPr>
              <a:t>или поддержание цен (например, на электрическую энергию);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защита </a:t>
            </a:r>
            <a:r>
              <a:rPr lang="ru-RU" b="1" dirty="0">
                <a:solidFill>
                  <a:schemeClr val="tx1"/>
                </a:solidFill>
              </a:rPr>
              <a:t>прав и интересов потребителей;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489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618" y="1340768"/>
            <a:ext cx="8686800" cy="452596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Цели </a:t>
            </a:r>
            <a:r>
              <a:rPr lang="ru-RU" b="1" dirty="0">
                <a:solidFill>
                  <a:srgbClr val="009900"/>
                </a:solidFill>
              </a:rPr>
              <a:t>осуществления сотрудничества с органами публичной власти должны отвечать определенным критериям: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) они должны быть направлены на удовлетворение широкого круга интересов как можно большего количества граждан;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) их достижение должно способствовать более ускоренному развитию нашего общества или его отдельных частей;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78685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</a:t>
            </a:r>
            <a:r>
              <a:rPr lang="ru-RU" b="1" dirty="0">
                <a:solidFill>
                  <a:schemeClr val="tx1"/>
                </a:solidFill>
              </a:rPr>
              <a:t>) их достижение должно способствовать улучшению качества жизни наших граждан или социально слабо защищенных слоев общества;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4</a:t>
            </a:r>
            <a:r>
              <a:rPr lang="ru-RU" b="1" dirty="0">
                <a:solidFill>
                  <a:schemeClr val="tx1"/>
                </a:solidFill>
              </a:rPr>
              <a:t>) они могут быть направлены на повышение конкурентоспособности нашей промышленности или решение проблем социально-экономического развития нашей страны.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45171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54868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2. основные условия государственно-частного партнерства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229" y="2214476"/>
            <a:ext cx="8686800" cy="3443213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Существует </a:t>
            </a:r>
            <a:r>
              <a:rPr lang="ru-RU" b="1" dirty="0">
                <a:solidFill>
                  <a:srgbClr val="0000FF"/>
                </a:solidFill>
              </a:rPr>
              <a:t>две основные группы условий, на которых осуществляется государственно-частное партнерство: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. </a:t>
            </a:r>
            <a:r>
              <a:rPr lang="ru-RU" b="1" dirty="0" smtClean="0">
                <a:solidFill>
                  <a:schemeClr val="tx1"/>
                </a:solidFill>
              </a:rPr>
              <a:t>Базовые </a:t>
            </a:r>
            <a:r>
              <a:rPr lang="ru-RU" b="1" dirty="0">
                <a:solidFill>
                  <a:schemeClr val="tx1"/>
                </a:solidFill>
              </a:rPr>
              <a:t>условия ГЧП, или условия, без соблюдения которых партнерства не может быть</a:t>
            </a:r>
            <a:r>
              <a:rPr lang="ru-RU" b="1" dirty="0" smtClean="0">
                <a:solidFill>
                  <a:schemeClr val="tx1"/>
                </a:solidFill>
              </a:rPr>
              <a:t>;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621545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3675037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2. Дополнительные условия </a:t>
            </a:r>
            <a:r>
              <a:rPr lang="ru-RU" b="1" dirty="0">
                <a:solidFill>
                  <a:schemeClr val="tx1"/>
                </a:solidFill>
              </a:rPr>
              <a:t>ГЧП, т. е. условия, вырабатываемые в ходе подготовки к сотрудничеству и дополняющие, по соглашению будущих участников партнерства, основные договоренности о сотрудничестве и создающие благоприятную обстановку для реализации проектов на условиях ГЧП.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9159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3"/>
            <a:ext cx="8686800" cy="6316811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К </a:t>
            </a:r>
            <a:r>
              <a:rPr lang="ru-RU" b="1" dirty="0">
                <a:solidFill>
                  <a:srgbClr val="0000FF"/>
                </a:solidFill>
              </a:rPr>
              <a:t>базовым условиям ГЧП относится следующее: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участвовать </a:t>
            </a:r>
            <a:r>
              <a:rPr lang="ru-RU" b="1" dirty="0">
                <a:solidFill>
                  <a:schemeClr val="tx1"/>
                </a:solidFill>
              </a:rPr>
              <a:t>в государственно-частном партнерстве может тот субъект государственного управления, кто имеет на это право, т. е. обладающий соответствующей </a:t>
            </a:r>
            <a:r>
              <a:rPr lang="ru-RU" b="1" dirty="0" err="1">
                <a:solidFill>
                  <a:schemeClr val="tx1"/>
                </a:solidFill>
              </a:rPr>
              <a:t>правосубъектностью</a:t>
            </a:r>
            <a:r>
              <a:rPr lang="ru-RU" b="1" dirty="0">
                <a:solidFill>
                  <a:schemeClr val="tx1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перечень </a:t>
            </a:r>
            <a:r>
              <a:rPr lang="ru-RU" b="1" dirty="0">
                <a:solidFill>
                  <a:schemeClr val="tx1"/>
                </a:solidFill>
              </a:rPr>
              <a:t>принципов государственно-частного партнерства должен базироваться на целях такого партнерства. Цели и принципы партнерства должны быть взаимосвязаны между собой и вытекать одни из других;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1311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34076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в </a:t>
            </a:r>
            <a:r>
              <a:rPr lang="ru-RU" b="1" dirty="0">
                <a:solidFill>
                  <a:schemeClr val="tx1"/>
                </a:solidFill>
              </a:rPr>
              <a:t>ходе совместной деятельности участников партнерства должно происходить объединение ресурсов, средств, собственности, усилий или потенциала, направленных на реализацию определенной государственной политики, удовлетворение общественных потребностей, создание общественно значимых объектов, защиты социальных, трудовых и иных прав граждан.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82096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39"/>
            <a:ext cx="8686800" cy="653283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К </a:t>
            </a:r>
            <a:r>
              <a:rPr lang="ru-RU" sz="2800" b="1" dirty="0">
                <a:solidFill>
                  <a:srgbClr val="0000FF"/>
                </a:solidFill>
              </a:rPr>
              <a:t>дополнительным условиям ГЧП могут относиться: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предоставление </a:t>
            </a:r>
            <a:r>
              <a:rPr lang="ru-RU" sz="2800" b="1" dirty="0">
                <a:solidFill>
                  <a:schemeClr val="tx1"/>
                </a:solidFill>
              </a:rPr>
              <a:t>льготных кредитов участникам партнерства;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-передача </a:t>
            </a:r>
            <a:r>
              <a:rPr lang="ru-RU" sz="2800" b="1" dirty="0">
                <a:solidFill>
                  <a:schemeClr val="tx1"/>
                </a:solidFill>
              </a:rPr>
              <a:t>государственного или муниципального имущества, предназначенного специально для реализации проекта;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предоставление </a:t>
            </a:r>
            <a:r>
              <a:rPr lang="ru-RU" sz="2800" b="1" dirty="0">
                <a:solidFill>
                  <a:schemeClr val="tx1"/>
                </a:solidFill>
              </a:rPr>
              <a:t>некоторых преференций участникам проекта на срок его реализации;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создание </a:t>
            </a:r>
            <a:r>
              <a:rPr lang="ru-RU" sz="2800" b="1" dirty="0">
                <a:solidFill>
                  <a:schemeClr val="tx1"/>
                </a:solidFill>
              </a:rPr>
              <a:t>льготных условий для прохождения различного рода согласований, разрешительной документации, устранение на их пути административных барьеров или их минимизация и т. д.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85387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85031F-6DA6-4A04-A9C5-A264F5C67223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620688"/>
            <a:ext cx="8686800" cy="8382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</a:rPr>
              <a:t>Вопрос 1. цели государственно-частного партнерства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304800" y="2060847"/>
            <a:ext cx="8686800" cy="46606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Цели </a:t>
            </a:r>
            <a:r>
              <a:rPr lang="ru-RU" b="1" dirty="0">
                <a:solidFill>
                  <a:schemeClr val="tx1"/>
                </a:solidFill>
              </a:rPr>
              <a:t>сотрудничества субъектов государственного и негосударственного управления должны сводиться к основному постулату – объединение их потенциала, средств, усилий, ресурсов для позитивного сотрудничества и решения общественно значимых задач.</a:t>
            </a: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7D020CA-3800-4E74-9DEA-27EF0308C088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644" y="404664"/>
            <a:ext cx="8686800" cy="576064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В </a:t>
            </a:r>
            <a:r>
              <a:rPr lang="ru-RU" b="1" dirty="0">
                <a:solidFill>
                  <a:srgbClr val="009900"/>
                </a:solidFill>
              </a:rPr>
              <a:t>публичной сфере целями ГЧП могут быть: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реализация </a:t>
            </a:r>
            <a:r>
              <a:rPr lang="ru-RU" b="1" dirty="0">
                <a:solidFill>
                  <a:schemeClr val="tx1"/>
                </a:solidFill>
              </a:rPr>
              <a:t>принципов взаимодействия органов исполнительной власти и общественных организаций для решения общественно значимых задач;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выполнение </a:t>
            </a:r>
            <a:r>
              <a:rPr lang="ru-RU" b="1" dirty="0">
                <a:solidFill>
                  <a:schemeClr val="tx1"/>
                </a:solidFill>
              </a:rPr>
              <a:t>предприятием, организаций, учреждением либо иным лицом действий (операций) от имени органа власти;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помощь </a:t>
            </a:r>
            <a:r>
              <a:rPr lang="ru-RU" b="1" dirty="0">
                <a:solidFill>
                  <a:schemeClr val="tx1"/>
                </a:solidFill>
              </a:rPr>
              <a:t>в реализации полномочий органа исполнительной власти;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7993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80728"/>
            <a:ext cx="8686800" cy="532859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оказание </a:t>
            </a:r>
            <a:r>
              <a:rPr lang="ru-RU" sz="3300" b="1" dirty="0">
                <a:solidFill>
                  <a:schemeClr val="tx1"/>
                </a:solidFill>
              </a:rPr>
              <a:t>органам исполнительной власти или органам местного самоуправления содействия в осуществлении установленных задач и </a:t>
            </a:r>
            <a:r>
              <a:rPr lang="ru-RU" sz="3300" b="1" dirty="0" smtClean="0">
                <a:solidFill>
                  <a:schemeClr val="tx1"/>
                </a:solidFill>
              </a:rPr>
              <a:t>функций;</a:t>
            </a:r>
            <a:endParaRPr lang="ru-RU" sz="3300" b="1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взаимная </a:t>
            </a:r>
            <a:r>
              <a:rPr lang="ru-RU" sz="3300" b="1" dirty="0">
                <a:solidFill>
                  <a:schemeClr val="tx1"/>
                </a:solidFill>
              </a:rPr>
              <a:t>координация действий и решений органов власти и общественных объединений по определенным вопросам;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предоставление </a:t>
            </a:r>
            <a:r>
              <a:rPr lang="ru-RU" sz="3300" b="1" dirty="0">
                <a:solidFill>
                  <a:schemeClr val="tx1"/>
                </a:solidFill>
              </a:rPr>
              <a:t>информации, обмен информацией, информационное взаимодействие.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6586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7"/>
            <a:ext cx="8686800" cy="6460827"/>
          </a:xfrm>
        </p:spPr>
        <p:txBody>
          <a:bodyPr/>
          <a:lstStyle/>
          <a:p>
            <a:pPr marL="0" indent="0" algn="just">
              <a:buNone/>
            </a:pPr>
            <a:r>
              <a:rPr lang="ru-RU" sz="2700" b="1" dirty="0" smtClean="0">
                <a:solidFill>
                  <a:schemeClr val="tx1"/>
                </a:solidFill>
              </a:rPr>
              <a:t>	</a:t>
            </a:r>
            <a:r>
              <a:rPr lang="ru-RU" sz="2700" b="1" dirty="0" smtClean="0">
                <a:solidFill>
                  <a:srgbClr val="009900"/>
                </a:solidFill>
              </a:rPr>
              <a:t>В </a:t>
            </a:r>
            <a:r>
              <a:rPr lang="ru-RU" sz="2700" b="1" dirty="0">
                <a:solidFill>
                  <a:srgbClr val="009900"/>
                </a:solidFill>
              </a:rPr>
              <a:t>социальной сфере целями государственно-частного партнерства являются:</a:t>
            </a:r>
          </a:p>
          <a:p>
            <a:pPr marL="0" indent="0" algn="just">
              <a:buNone/>
            </a:pPr>
            <a:r>
              <a:rPr lang="ru-RU" sz="2700" b="1" dirty="0" smtClean="0">
                <a:solidFill>
                  <a:schemeClr val="tx1"/>
                </a:solidFill>
              </a:rPr>
              <a:t>	-</a:t>
            </a:r>
            <a:r>
              <a:rPr lang="ru-RU" sz="2700" b="1" dirty="0">
                <a:solidFill>
                  <a:schemeClr val="tx1"/>
                </a:solidFill>
              </a:rPr>
              <a:t>проведение взаимных консультаций (например, по проблемам занятости населения, замена определенного процента налога на натуральное покрытие продукцией или услугами, реализация условий социального партнерства);</a:t>
            </a:r>
          </a:p>
          <a:p>
            <a:pPr marL="0" indent="0" algn="just">
              <a:buNone/>
            </a:pPr>
            <a:r>
              <a:rPr lang="ru-RU" sz="2700" b="1" dirty="0" smtClean="0">
                <a:solidFill>
                  <a:schemeClr val="tx1"/>
                </a:solidFill>
              </a:rPr>
              <a:t>	-</a:t>
            </a:r>
            <a:r>
              <a:rPr lang="ru-RU" sz="2700" b="1" dirty="0">
                <a:solidFill>
                  <a:schemeClr val="tx1"/>
                </a:solidFill>
              </a:rPr>
              <a:t>регулирование социально-трудовых отношений и согласование социально-экономических интересов сторон (ведение коллективных переговоров и подготовка проекта генерального соглашения между общероссийскими объединениями профессиональных союзов, общероссийскими объединениями работодателей и Правительством Российской Федерации);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4753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5616624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содействие </a:t>
            </a:r>
            <a:r>
              <a:rPr lang="ru-RU" b="1" dirty="0">
                <a:solidFill>
                  <a:schemeClr val="tx1"/>
                </a:solidFill>
              </a:rPr>
              <a:t>договорному регулированию социально-трудовых отношений на федеральном уровне;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проведение </a:t>
            </a:r>
            <a:r>
              <a:rPr lang="ru-RU" b="1" dirty="0">
                <a:solidFill>
                  <a:schemeClr val="tx1"/>
                </a:solidFill>
              </a:rPr>
              <a:t>консультаций по вопросам, связанным с разработкой проектов федеральных законов и иных нормативных правовых актов Российской Федерации в области социально-трудовых отношений, федеральных </a:t>
            </a:r>
            <a:r>
              <a:rPr lang="ru-RU" b="1" dirty="0" smtClean="0">
                <a:solidFill>
                  <a:schemeClr val="tx1"/>
                </a:solidFill>
              </a:rPr>
              <a:t>программ </a:t>
            </a:r>
            <a:r>
              <a:rPr lang="ru-RU" b="1" dirty="0">
                <a:solidFill>
                  <a:schemeClr val="tx1"/>
                </a:solidFill>
              </a:rPr>
              <a:t>в сфере труда, занятости населения, миграции рабочей силы, социального обеспечения;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3961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3932" y="112474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согласование </a:t>
            </a:r>
            <a:r>
              <a:rPr lang="ru-RU" b="1" dirty="0">
                <a:solidFill>
                  <a:schemeClr val="tx1"/>
                </a:solidFill>
              </a:rPr>
              <a:t>позиций сторон по основным направлениям социальной политики;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рассмотрение </a:t>
            </a:r>
            <a:r>
              <a:rPr lang="ru-RU" b="1" dirty="0">
                <a:solidFill>
                  <a:schemeClr val="tx1"/>
                </a:solidFill>
              </a:rPr>
              <a:t>по инициативе сторон вопросов, возникших в ходе выполнения генерального соглашения;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улучшение </a:t>
            </a:r>
            <a:r>
              <a:rPr lang="ru-RU" b="1" dirty="0">
                <a:solidFill>
                  <a:schemeClr val="tx1"/>
                </a:solidFill>
              </a:rPr>
              <a:t>качества услуг по социальному обслуживанию граждан (почтовые услуги, страхование, консультационные услуги, торговое обслуживание и т. д.).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4852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50" y="404664"/>
            <a:ext cx="8686800" cy="5832648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В </a:t>
            </a:r>
            <a:r>
              <a:rPr lang="ru-RU" b="1" dirty="0">
                <a:solidFill>
                  <a:srgbClr val="009900"/>
                </a:solidFill>
              </a:rPr>
              <a:t>сфере экономики целями, ради которых осуществляются ГЧП, могут быть: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привлечение </a:t>
            </a:r>
            <a:r>
              <a:rPr lang="ru-RU" b="1" dirty="0">
                <a:solidFill>
                  <a:schemeClr val="tx1"/>
                </a:solidFill>
              </a:rPr>
              <a:t>инвестиций в развитие экономики в целом или отраслей экономики или определенной сферы управления, высокотехнологичных отраслей, производства новых видов продукции, транспортной инфраструктуры, туризма, санаторно-курортной сферы;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совместное </a:t>
            </a:r>
            <a:r>
              <a:rPr lang="ru-RU" b="1" dirty="0">
                <a:solidFill>
                  <a:schemeClr val="tx1"/>
                </a:solidFill>
              </a:rPr>
              <a:t>с частным инвестором финансирование программ или проектов;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8910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96752"/>
            <a:ext cx="8686800" cy="4525962"/>
          </a:xfrm>
        </p:spPr>
        <p:txBody>
          <a:bodyPr/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-реализация </a:t>
            </a:r>
            <a:r>
              <a:rPr lang="ru-RU" b="1" dirty="0">
                <a:solidFill>
                  <a:schemeClr val="tx1"/>
                </a:solidFill>
              </a:rPr>
              <a:t>инвестиционных (инновационных) проектов или программ</a:t>
            </a:r>
            <a:r>
              <a:rPr lang="ru-RU" b="1" dirty="0" smtClean="0">
                <a:solidFill>
                  <a:schemeClr val="tx1"/>
                </a:solidFill>
              </a:rPr>
              <a:t>;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обеспечение </a:t>
            </a:r>
            <a:r>
              <a:rPr lang="ru-RU" b="1" dirty="0">
                <a:solidFill>
                  <a:schemeClr val="tx1"/>
                </a:solidFill>
              </a:rPr>
              <a:t>эффективного управления государственным (муниципальным) </a:t>
            </a:r>
            <a:r>
              <a:rPr lang="ru-RU" b="1" dirty="0" smtClean="0">
                <a:solidFill>
                  <a:schemeClr val="tx1"/>
                </a:solidFill>
              </a:rPr>
              <a:t>имуществом;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</a:rPr>
              <a:t>	-реконструкция </a:t>
            </a:r>
            <a:r>
              <a:rPr lang="ru-RU" b="1" dirty="0">
                <a:solidFill>
                  <a:schemeClr val="tx1"/>
                </a:solidFill>
              </a:rPr>
              <a:t>(восстановление) недвижимого имущества, находящегося в государственной или муниципальной собственности;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53771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672</TotalTime>
  <Words>42</Words>
  <Application>Microsoft Office PowerPoint</Application>
  <PresentationFormat>Экран (4:3)</PresentationFormat>
  <Paragraphs>68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Тема: «цели и условия государственно-частного партнерства»</vt:lpstr>
      <vt:lpstr>Вопрос 1. цели государственно-частного партнерства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2. основные условия государственно-частного партнерства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Евгений Ш</cp:lastModifiedBy>
  <cp:revision>72</cp:revision>
  <dcterms:created xsi:type="dcterms:W3CDTF">2011-05-11T10:44:05Z</dcterms:created>
  <dcterms:modified xsi:type="dcterms:W3CDTF">2016-01-25T08:45:34Z</dcterms:modified>
</cp:coreProperties>
</file>